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7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8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9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1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3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6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82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0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B7E23-346C-45E5-B524-CAAA677A166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FC52C-CA21-4D0F-9BC3-57D43A1C1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hyperlink" Target="https://www.kaggle.com/datasets/lakshmi25npathi/online-retail-dataset?select=online_retail_II.xlsx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945" y="1967346"/>
            <a:ext cx="9144000" cy="221672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Online Retailer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Customer Segmentation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1" y="4781863"/>
            <a:ext cx="4499775" cy="1214204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Data Science Capstone </a:t>
            </a:r>
          </a:p>
          <a:p>
            <a:pPr algn="r"/>
            <a:r>
              <a:rPr lang="en-US" sz="1800" dirty="0" smtClean="0"/>
              <a:t>Spring 2022 SECS 7259-01 22124</a:t>
            </a:r>
          </a:p>
          <a:p>
            <a:pPr algn="r"/>
            <a:r>
              <a:rPr lang="en-US" sz="1800" dirty="0" smtClean="0"/>
              <a:t>Vidya Rayanoothala</a:t>
            </a:r>
          </a:p>
          <a:p>
            <a:pPr algn="r"/>
            <a:endParaRPr lang="en-US" sz="1800" dirty="0" smtClean="0"/>
          </a:p>
          <a:p>
            <a:pPr algn="r"/>
            <a:endParaRPr lang="en-US" sz="1800" dirty="0" smtClean="0"/>
          </a:p>
          <a:p>
            <a:pPr algn="r"/>
            <a:endParaRPr lang="en-US" sz="1800" dirty="0"/>
          </a:p>
        </p:txBody>
      </p:sp>
      <p:pic>
        <p:nvPicPr>
          <p:cNvPr id="1026" name="Picture 2" descr="Market and Customer Segmentation Studies in Andheri East, Mumbai, Market  Search India Private Limited | ID: 216442039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6436"/>
            <a:ext cx="4316995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876" y="0"/>
            <a:ext cx="5528124" cy="1570182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0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30"/>
    </mc:Choice>
    <mc:Fallback>
      <p:transition spd="slow" advTm="7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582" y="1219200"/>
            <a:ext cx="11739418" cy="553258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Need to explore: E-Commerce past infancy</a:t>
            </a:r>
          </a:p>
          <a:p>
            <a:pPr lvl="1"/>
            <a:r>
              <a:rPr lang="en-US" sz="2000" dirty="0" smtClean="0"/>
              <a:t>Maximize efficiency leads to profits</a:t>
            </a:r>
          </a:p>
          <a:p>
            <a:pPr lvl="1"/>
            <a:r>
              <a:rPr lang="en-US" sz="2000" dirty="0" smtClean="0"/>
              <a:t>Understand customers key to success</a:t>
            </a:r>
          </a:p>
          <a:p>
            <a:endParaRPr lang="en-US" sz="2400" dirty="0" smtClean="0"/>
          </a:p>
          <a:p>
            <a:r>
              <a:rPr lang="en-US" sz="2400" dirty="0" smtClean="0"/>
              <a:t>Business Objective: Understand customer to enhance Product offering and maximize profit</a:t>
            </a:r>
          </a:p>
          <a:p>
            <a:endParaRPr lang="en-US" sz="2400" dirty="0"/>
          </a:p>
          <a:p>
            <a:r>
              <a:rPr lang="en-US" sz="2400" dirty="0" smtClean="0"/>
              <a:t>Scope and Design: Customer Segmentation </a:t>
            </a:r>
          </a:p>
          <a:p>
            <a:pPr lvl="1"/>
            <a:r>
              <a:rPr lang="en-US" sz="2000" dirty="0" smtClean="0"/>
              <a:t>Data preparation: Data Exploration, Data Cleaning</a:t>
            </a:r>
          </a:p>
          <a:p>
            <a:pPr lvl="1"/>
            <a:r>
              <a:rPr lang="en-US" sz="2000" dirty="0" smtClean="0"/>
              <a:t>Descriptive analysis: Visuals to derive insights</a:t>
            </a:r>
          </a:p>
          <a:p>
            <a:pPr lvl="1"/>
            <a:r>
              <a:rPr lang="en-US" sz="2000" dirty="0" smtClean="0"/>
              <a:t>Unsupervised learning model: Clustering</a:t>
            </a:r>
          </a:p>
          <a:p>
            <a:pPr lvl="2"/>
            <a:r>
              <a:rPr lang="en-US" sz="1600" dirty="0"/>
              <a:t>Dimensionality reduction</a:t>
            </a:r>
          </a:p>
          <a:p>
            <a:pPr lvl="2"/>
            <a:r>
              <a:rPr lang="en-US" sz="1600" dirty="0" smtClean="0"/>
              <a:t>Baseline: K-Means Elbow </a:t>
            </a:r>
            <a:r>
              <a:rPr lang="en-US" sz="1600" dirty="0"/>
              <a:t>method to find </a:t>
            </a:r>
            <a:r>
              <a:rPr lang="en-US" sz="1600" dirty="0" smtClean="0"/>
              <a:t>clusters</a:t>
            </a:r>
          </a:p>
          <a:p>
            <a:pPr lvl="2"/>
            <a:r>
              <a:rPr lang="en-US" sz="1600" dirty="0" smtClean="0"/>
              <a:t>Hierarchical or Partitioning clustering or RFM Model</a:t>
            </a:r>
            <a:endParaRPr lang="en-US" sz="1600" dirty="0"/>
          </a:p>
          <a:p>
            <a:pPr lvl="2"/>
            <a:r>
              <a:rPr lang="en-US" sz="1600" dirty="0" smtClean="0"/>
              <a:t>Model iteration and best fit</a:t>
            </a:r>
          </a:p>
          <a:p>
            <a:pPr lvl="2"/>
            <a:r>
              <a:rPr lang="en-US" sz="1600" dirty="0" smtClean="0"/>
              <a:t>Examining with scatter plots</a:t>
            </a:r>
          </a:p>
          <a:p>
            <a:pPr lvl="1"/>
            <a:r>
              <a:rPr lang="en-US" sz="2000" dirty="0" smtClean="0"/>
              <a:t>Evaluating model</a:t>
            </a:r>
          </a:p>
          <a:p>
            <a:pPr lvl="1"/>
            <a:r>
              <a:rPr lang="en-US" sz="2000" dirty="0" smtClean="0"/>
              <a:t>Model Implementation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Stakeholders: Online Retailer, Customers, Support functions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622" y="3703782"/>
            <a:ext cx="3955378" cy="315421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2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Business Objective </a:t>
            </a:r>
            <a:endParaRPr lang="en-US" sz="3600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4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063"/>
    </mc:Choice>
    <mc:Fallback>
      <p:transition spd="slow" advTm="31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370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Acquisition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34608" y="3557272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Online Retail: Year 2009-10</a:t>
            </a:r>
            <a:r>
              <a:rPr lang="en-US" dirty="0"/>
              <a:t>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964" y="892377"/>
            <a:ext cx="108527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/>
              <a:t>- Transactions for </a:t>
            </a:r>
            <a:r>
              <a:rPr lang="en-US" dirty="0"/>
              <a:t>a UK-based and registered, non-store online retail between 01/12/2009 and 09/12/2011</a:t>
            </a:r>
            <a:endParaRPr lang="en-US" sz="1600" b="0" i="0" dirty="0" smtClean="0">
              <a:effectLst/>
              <a:latin typeface="Inter"/>
            </a:endParaRPr>
          </a:p>
          <a:p>
            <a:pPr fontAlgn="base"/>
            <a:endParaRPr lang="en-US" sz="1600" b="0" i="0" dirty="0" smtClean="0">
              <a:effectLst/>
              <a:latin typeface="Inter"/>
            </a:endParaRPr>
          </a:p>
          <a:p>
            <a:pPr fontAlgn="base"/>
            <a:r>
              <a:rPr lang="en-US" sz="1600" dirty="0" smtClean="0">
                <a:latin typeface="Inter"/>
              </a:rPr>
              <a:t>-    </a:t>
            </a:r>
            <a:r>
              <a:rPr lang="en-US" sz="1600" b="0" i="0" dirty="0" smtClean="0">
                <a:effectLst/>
                <a:latin typeface="Inter"/>
              </a:rPr>
              <a:t>Source: </a:t>
            </a:r>
            <a:br>
              <a:rPr lang="en-US" sz="1600" b="0" i="0" dirty="0" smtClean="0">
                <a:effectLst/>
                <a:latin typeface="Inter"/>
              </a:rPr>
            </a:br>
            <a:r>
              <a:rPr lang="en-US" sz="1600" b="0" i="0" dirty="0" smtClean="0">
                <a:effectLst/>
                <a:latin typeface="Inter"/>
              </a:rPr>
              <a:t>          Dr. Daqing Chen, Course Director: MSc Data Science. School of Engineering, </a:t>
            </a:r>
          </a:p>
          <a:p>
            <a:pPr fontAlgn="base"/>
            <a:r>
              <a:rPr lang="en-US" sz="1600" dirty="0" smtClean="0">
                <a:latin typeface="Inter"/>
              </a:rPr>
              <a:t>	</a:t>
            </a:r>
            <a:r>
              <a:rPr lang="en-US" sz="1600" b="0" i="0" dirty="0" smtClean="0">
                <a:effectLst/>
                <a:latin typeface="Inter"/>
              </a:rPr>
              <a:t>London South Bank   University, London SE1 0AA, UK.</a:t>
            </a:r>
          </a:p>
          <a:p>
            <a:pPr lvl="1" fontAlgn="base"/>
            <a:r>
              <a:rPr lang="en-US" sz="1400" dirty="0">
                <a:solidFill>
                  <a:srgbClr val="008ABC"/>
                </a:solidFill>
                <a:latin typeface="Inter"/>
              </a:rPr>
              <a:t> </a:t>
            </a:r>
            <a:r>
              <a:rPr lang="en-US" sz="1400" dirty="0" smtClean="0">
                <a:solidFill>
                  <a:srgbClr val="008ABC"/>
                </a:solidFill>
                <a:latin typeface="Inter"/>
              </a:rPr>
              <a:t>       </a:t>
            </a:r>
            <a:r>
              <a:rPr lang="en-US" sz="1400" b="0" i="0" u="none" strike="noStrike" dirty="0" smtClean="0">
                <a:solidFill>
                  <a:srgbClr val="008ABC"/>
                </a:solidFill>
                <a:effectLst/>
                <a:latin typeface="Inter"/>
                <a:hlinkClick r:id="rId4"/>
              </a:rPr>
              <a:t>https://archive.ics.uci.edu/ml/datasets/Online+Retail+II</a:t>
            </a:r>
            <a:endParaRPr lang="en-US" sz="1400" b="0" i="0" u="none" strike="noStrike" dirty="0" smtClean="0">
              <a:solidFill>
                <a:srgbClr val="008ABC"/>
              </a:solidFill>
              <a:effectLst/>
              <a:latin typeface="Inter"/>
            </a:endParaRPr>
          </a:p>
          <a:p>
            <a:pPr fontAlgn="base"/>
            <a:endParaRPr lang="en-US" sz="1600" dirty="0">
              <a:solidFill>
                <a:srgbClr val="008ABC"/>
              </a:solidFill>
              <a:latin typeface="Inter"/>
            </a:endParaRPr>
          </a:p>
          <a:p>
            <a:pPr marL="285750" indent="-285750" fontAlgn="base">
              <a:buFontTx/>
              <a:buChar char="-"/>
            </a:pPr>
            <a:r>
              <a:rPr lang="en-US" sz="1600" b="0" i="0" dirty="0" smtClean="0">
                <a:effectLst/>
                <a:latin typeface="Inter"/>
              </a:rPr>
              <a:t>Reference:  </a:t>
            </a:r>
          </a:p>
          <a:p>
            <a:pPr fontAlgn="base"/>
            <a:r>
              <a:rPr lang="en-US" sz="1600" dirty="0">
                <a:latin typeface="Inter"/>
              </a:rPr>
              <a:t>	</a:t>
            </a:r>
            <a:r>
              <a:rPr lang="en-US" sz="1400" b="0" i="0" dirty="0" smtClean="0">
                <a:effectLst/>
                <a:latin typeface="Inter"/>
                <a:hlinkClick r:id="rId5"/>
              </a:rPr>
              <a:t>https://www.kaggle.com/datasets/lakshmi25npathi/online-retail-dataset?select=online_retail_II.xlsx</a:t>
            </a:r>
            <a:endParaRPr lang="en-US" sz="1400" b="0" i="0" dirty="0" smtClean="0">
              <a:effectLst/>
              <a:latin typeface="Inter"/>
            </a:endParaRPr>
          </a:p>
          <a:p>
            <a:pPr fontAlgn="base"/>
            <a:endParaRPr lang="en-US" sz="1600" b="0" i="0" dirty="0" smtClean="0">
              <a:effectLst/>
              <a:latin typeface="Inte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24" y="4082473"/>
            <a:ext cx="3920848" cy="27755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401" y="4082473"/>
            <a:ext cx="3762008" cy="27755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27590" y="3557272"/>
            <a:ext cx="276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Online Retail: Year 2010-11</a:t>
            </a:r>
            <a:r>
              <a:rPr lang="en-US" dirty="0"/>
              <a:t> </a:t>
            </a:r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029"/>
    </mc:Choice>
    <mc:Fallback>
      <p:transition spd="slow" advTm="142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0401"/>
            <a:ext cx="8349673" cy="46920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Main </a:t>
            </a:r>
            <a:r>
              <a:rPr lang="en-US" sz="2000" dirty="0"/>
              <a:t>consumers of the </a:t>
            </a:r>
            <a:r>
              <a:rPr lang="en-US" sz="2000" dirty="0" smtClean="0"/>
              <a:t>model: </a:t>
            </a:r>
          </a:p>
          <a:p>
            <a:pPr lvl="1"/>
            <a:r>
              <a:rPr lang="en-US" sz="1900" dirty="0" smtClean="0"/>
              <a:t>Online retailers looking for optimizing product offerings</a:t>
            </a:r>
          </a:p>
          <a:p>
            <a:pPr lvl="1"/>
            <a:r>
              <a:rPr lang="en-US" sz="1900" dirty="0" smtClean="0"/>
              <a:t>Online retailers expanding into new geographic locations</a:t>
            </a:r>
          </a:p>
          <a:p>
            <a:pPr lvl="1"/>
            <a:r>
              <a:rPr lang="en-US" sz="1900" dirty="0" smtClean="0"/>
              <a:t>Retailers exploring Online space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 smtClean="0"/>
              <a:t>Risks:</a:t>
            </a:r>
          </a:p>
          <a:p>
            <a:pPr lvl="1"/>
            <a:r>
              <a:rPr lang="en-US" sz="1900" dirty="0" smtClean="0"/>
              <a:t>Not all models are true always</a:t>
            </a:r>
          </a:p>
          <a:p>
            <a:pPr lvl="1"/>
            <a:r>
              <a:rPr lang="en-US" sz="1900" dirty="0" smtClean="0"/>
              <a:t>Choosing the right algorithm for the job is no easy task</a:t>
            </a:r>
          </a:p>
          <a:p>
            <a:pPr lvl="1"/>
            <a:r>
              <a:rPr lang="en-US" sz="1900" dirty="0" smtClean="0"/>
              <a:t>Data-mining complexity involved in identifying distinctive clusters</a:t>
            </a:r>
          </a:p>
          <a:p>
            <a:pPr lvl="1"/>
            <a:r>
              <a:rPr lang="en-US" sz="1900" dirty="0" smtClean="0"/>
              <a:t>Skewness to UK impacted by Exogenous influences like </a:t>
            </a:r>
            <a:r>
              <a:rPr lang="en-US" sz="1900" dirty="0" err="1" smtClean="0"/>
              <a:t>Brexit</a:t>
            </a:r>
            <a:r>
              <a:rPr lang="en-US" sz="1900" dirty="0" smtClean="0"/>
              <a:t>, Supply chain issues</a:t>
            </a:r>
            <a:endParaRPr lang="en-US" sz="1900" dirty="0"/>
          </a:p>
          <a:p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2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Online Retailer: </a:t>
            </a:r>
            <a:endParaRPr lang="en-US" sz="3600" dirty="0"/>
          </a:p>
        </p:txBody>
      </p:sp>
      <p:pic>
        <p:nvPicPr>
          <p:cNvPr id="2050" name="Picture 2" descr="How to identify the best customers using RFM based segmentation | by Satish  Chilakala | Towards Data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407" y="4438074"/>
            <a:ext cx="3789593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3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2"/>
    </mc:Choice>
    <mc:Fallback>
      <p:transition spd="slow" advTm="20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253</Words>
  <Application>Microsoft Office PowerPoint</Application>
  <PresentationFormat>Widescreen</PresentationFormat>
  <Paragraphs>47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Inter</vt:lpstr>
      <vt:lpstr>Office Theme</vt:lpstr>
      <vt:lpstr>Online Retailer  Customer Segmentation</vt:lpstr>
      <vt:lpstr>Online Retailer: Business Objective </vt:lpstr>
      <vt:lpstr>Data Acquisition</vt:lpstr>
      <vt:lpstr>Online Retailer: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Rayanoothala, Vidya [IEC-IO]</dc:creator>
  <cp:lastModifiedBy>Rayanoothala, Vidya [IEC-IO]</cp:lastModifiedBy>
  <cp:revision>22</cp:revision>
  <dcterms:created xsi:type="dcterms:W3CDTF">2022-05-03T01:30:28Z</dcterms:created>
  <dcterms:modified xsi:type="dcterms:W3CDTF">2022-05-03T07:03:04Z</dcterms:modified>
</cp:coreProperties>
</file>